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7" r:id="rId6"/>
    <p:sldId id="261" r:id="rId7"/>
    <p:sldId id="274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3" d="100"/>
          <a:sy n="93" d="100"/>
        </p:scale>
        <p:origin x="46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0-05T18:26:12.05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598CF6E2-CA5C-4B24-BA9A-31C2BB060636}" emma:medium="tactile" emma:mode="ink">
          <msink:context xmlns:msink="http://schemas.microsoft.com/ink/2010/main" type="inkDrawing" rotatedBoundingBox="7781,10544 7849,15203 7449,15209 7381,10549" semanticType="callout" shapeName="Other"/>
        </emma:interpretation>
      </emma:emma>
    </inkml:annotationXML>
    <inkml:trace contextRef="#ctx0" brushRef="#br0">8158 11855,'0'0,"0"0,-3 2,-1 2,-6 8,-4 6,-4 9,-3 10,-2 8,-2 9,0 6,0 6,3 5,0 5,2 2,2 4,3 0,1 4,2 7,0 2,0 1,3-1,2-4,3-5,2-4,1-4,1 0,0 0,1 1,-1-1,1-2,-1-2,0-1,0-4,0-1,0 1,0 0,0 1,0 1,0 2,0-1,0-2,0-5,0-4,2-3,2-1,4-1,1 1,2 2,1 1,0 0,1 0,-1 0,-1-2,-2-4,1-3,0-3,0-5,1-1,-1-3,-1 0,1-2,0-2,-2 1,-2-3,0-2,0 2,0 0,-1 0,-1-1,0 0,3-2,-1-1,-1-3,0 0,0-2,-1-1,-2 0,-1-4,0-5,1-3,3-2,0-2,0-2,0 0,1-1,-3-1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0-05T18:27:04.06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6E276C3C-7D94-4417-B636-9DA726DDCC7B}" emma:medium="tactile" emma:mode="ink">
          <msink:context xmlns:msink="http://schemas.microsoft.com/ink/2010/main" type="inkDrawing" rotatedBoundingBox="25748,9193 28853,12400 28748,12501 25644,9295" semanticType="callout" shapeName="Other"/>
        </emma:interpretation>
      </emma:emma>
    </inkml:annotationXML>
    <inkml:trace contextRef="#ctx0" brushRef="#br0">29028 13514,'0'-3,"-3"-2,-3-2,-1-1,-1 0,-2 0,-2 0,1-3,-2-2,-2 2,-2-1,1 0,1-1,-1-1,1 3,-3 0,-1-3,1-1,0-1,2 0,0 0,0-5,-1-1,-4 1,0-3,-2-1,0 2,2 5,2 2,1 2,2 2,3-4,2 0,-3-1,-2 0,3 2,0-1,1 3,-2 2,1-3,1-4,1-1,-3 0,-2 3,0 2,2 1,1-2,1-1,-1 1,2 2,0 3,-3 0,2 0,-1-1,-1-1,1-4,-1 1,2 1,-4 0,0 0,1 0,0 0,0 2,0-2,0 2,0 0,-2 0,-2-1,1 0,1 2,0 0,4-1,0 0,2-4,-4 0,-2-2,0 2,1 0,-1-1,1 2,1-5,-6-1,-3-5,-1-5,2 0,2 3,2 4,0-2,2 1,2 3,1 2,0 3,-5-2,1 1,1-2,0 0,1 3,1-2,0-2,-2 2,-1 1,0 1,1 1,0-2,1 3,1 0,-3 1,-1 1,1-1,1 0,1 3,0 0,0-3,1-1,-2 1,-1 2,0-1,0 0,2-1,0 1,0 1,-1-1,-2-2,1 0,1-1,3 1,1-1,4 2,-1-4,0 0,-3 3,-3 1,0-2,-1 0,3-3,1-1,1-1,-4 0,2 1,0-1,1 1,-1 1,2 2,1 0,0 1,-1 1,1-2,-2 0,-1-1,1 2,1-1,-1 2,0 0,0-3,1 0,1 1,-3 0,-2 3,0 2,-1 3,1 0,0-1,1-3,-3-2,-1 1,-1 0,-1 1,1 3,-1 0,-2 1,0 1,2 1,1 2,0 1,0 2,1-1,2-5,3-4,2 0,2 0,2 2,0 0,1-1,-2 0,-4-2,-4-3,3-2,3 1,1 0,0 0,1 1,3 1,-2 3,3-2,-2 1,-7 4,-3 3,0 2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0-05T18:27:14.34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8466CBDC-9B0E-4949-BF67-C80F64A38A6F}" emma:medium="tactile" emma:mode="ink">
          <msink:context xmlns:msink="http://schemas.microsoft.com/ink/2010/main" type="inkDrawing" rotatedBoundingBox="11613,9717 12834,7300 13019,7393 11799,9811" semanticType="callout" shapeName="Other"/>
        </emma:interpretation>
      </emma:emma>
    </inkml:annotationXML>
    <inkml:trace contextRef="#ctx0" brushRef="#br0">12195 10938,'0'-3,"0"-5,0-4,0-3,0-3,0-2,0-1,0-1,0 2,2 1,2 1,-1 2,0 1,2-2,-1-1,0 1,-1 0,-1 1,-1 1,2 0,0 0,5 3,1-2,2 2,-2 0,-1 0,-1 2,0 0,-2-1,0 2,0 0,2-1,-2-5,3 0,-1-2,-2 0,2 1,-2 0,0 1,-3-3,6 0,-1 0,-1 1,-1 1,-1 0,0 1,1-2,-2-1,0 1,2 0,-1 1,-1 0,0 1,1 0,0-2,2-1,0 1,-1 0,-2 1,2 2,0 2,1 1,5-4,1-1,0 0,-1-1,0 2,-2-1,0 1,-2-3,1 0,-1 0,0 1,0 1,1 1,1-1,0-4,3-1,2 0,1-3,-2-3,0 1,-1-3,4 2,1-1,0 1,0-1,-1 2,3-2,0 1,0 3,-2 1,0-1,-1-2,2 2,0 2,0 1,0-1,-2 1,0 0,2 2,3-4,0-5,3-1,-2 1,-1-1,-2 2,-1 2,1-4,-1-3,3-2,-1 2,-2 3,-3 3,-2 3,1 4,-3 1,-1 6,-1 1,-1 0,0 2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0-05T18:27:17.21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5055FFBA-9A50-458E-AE4C-93FAE4991287}" emma:medium="tactile" emma:mode="ink">
          <msink:context xmlns:msink="http://schemas.microsoft.com/ink/2010/main" type="inkDrawing" rotatedBoundingBox="22257,8172 25983,5599 26104,5774 22377,8346" semanticType="callout" shapeName="Other"/>
        </emma:interpretation>
      </emma:emma>
    </inkml:annotationXML>
    <inkml:trace contextRef="#ctx0" brushRef="#br0">22718 9385,'5'0,"5"0,2 0,5-3,4-3,4-3,5-7,5-4,-1-3,0 0,0-4,3 0,2 3,0 0,1 2,1-1,-1 2,0-4,-4 1,-1 4,-4-2,1-3,2-1,3-4,1 0,-2 4,-4-2,-5 1,-2 4,0 2,-2-2,3-5,-1 0,1 0,0-3,5-3,-2-4,-2 2,-4 5,-3 5,0 2,2 1,4 1,17-8,22-9,11-4,6 1,-7 4,-8 5,-9 7,-10 4,-12 7,-9 0,-7 1,2 0,-2-1,7 1,6-5,7-7,10-6,7-11,5-4,4-6,7-2,9-5,2 0,-2 4,-4 3,-3 9,-4 3,-7 5,-3 0,-6 5,2 2,-5 3,-3 4,-2 1,-7 1,-5 5,-1 1,1-1,-2 0,-5 1,1 1,-2 1,-4 0,-2 1,-3 1,-1 1,-2 3,2 0,0 0,1 3,-3 0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6-10-05T20:07:15.547"/>
    </inkml:context>
    <inkml:brush xml:id="br0">
      <inkml:brushProperty name="width" value="0.07938" units="cm"/>
      <inkml:brushProperty name="height" value="0.07938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77E4A55A-6AAD-4A07-AD26-0A2B27FF392A}" emma:medium="tactile" emma:mode="ink">
          <msink:context xmlns:msink="http://schemas.microsoft.com/ink/2010/main" type="inkDrawing" rotatedBoundingBox="19928,6356 20706,4486 21422,4784 20644,6653" hotPoints="20915,4534 21454,4882 20523,6324 19984,5976" semanticType="enclosure" shapeName="Rectangle"/>
        </emma:interpretation>
      </emma:emma>
    </inkml:annotationXML>
    <inkml:trace contextRef="#ctx0" brushRef="#br0">22843 6941,'0'0,"0"0,0 0,0 0,0 0,0 0,0 0,0 0,0 0,0 0,0-2,0-4,0-6,0-4,-2-4,-1-4,1-1,0-3,0-3,1-1,1-2,0 0,0-3,2-2,2-3,3-2,3-1,0-1,1 0,1 0,1 1,-2 2,3-3,3 0,1-3,3-1,1 1,1 2,0 2,1 2,1 3,1 3,2-1,2 0,1 0,2-1,-1 2,-2 0,-2 1,-2 1,-2 0,-2 1,-4 2,-2 0,-3 2,-1 2,0 3,-1 0,0 2,-1 2,1 3,-1 2,-2 3,-1 1,-2 2,0 0,2-2,-2 3,2 0,1 0,0-1,0 2,-1 1</inkml:trace>
    <inkml:trace contextRef="#ctx0" brushRef="#br0" timeOffset="1385">22348 6390,'0'0,"0"0,0 0,0 0,0 0,0 0,0 0,0 0,0-2,-2-4,-2-6,-2-4,2-6,0-4,2-4,2-4,4-7,6-6,3-2,7-3,3 1,2 4,1 4,-1 3,-2 5,-3 4,-3 4,-3 0,0 0,3-3,1-1,2-3,1-6,1-4,2-2,-2-1,2-1,1 1,1 0,-2 4,-3 4,-4 5,-2 3,-2 4,-1 4,-1 5,0 1,0 1,0 0,0-1,1-2,-2-2,2-1,2 0,2-1,2 0,0 1,-2 6,-4 4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9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8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0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1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1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8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1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7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5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0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E844-DC37-4439-882C-C19DE61812E1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2EDC5-F358-4ABE-A8D7-30F3B5C3E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1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85040"/>
            <a:ext cx="9144000" cy="3239496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Metallicity Variations </a:t>
            </a:r>
            <a:r>
              <a:rPr lang="en-US" dirty="0">
                <a:solidFill>
                  <a:schemeClr val="bg1"/>
                </a:solidFill>
              </a:rPr>
              <a:t>in Globular Clusters</a:t>
            </a:r>
            <a:br>
              <a:rPr lang="en-US" sz="3000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3000" dirty="0" err="1">
                <a:solidFill>
                  <a:schemeClr val="bg1"/>
                </a:solidFill>
              </a:rPr>
              <a:t>Milone</a:t>
            </a:r>
            <a:r>
              <a:rPr lang="en-US" sz="3000" dirty="0">
                <a:solidFill>
                  <a:schemeClr val="bg1"/>
                </a:solidFill>
              </a:rPr>
              <a:t> et al. 2013 – “A WFC3/HST View of the Three Stellar Populations in the Globular Cluster NGC 6752”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726173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Max Genecov | UC Berkeley | October 10, 2016</a:t>
            </a:r>
          </a:p>
        </p:txBody>
      </p:sp>
    </p:spTree>
    <p:extLst>
      <p:ext uri="{BB962C8B-B14F-4D97-AF65-F5344CB8AC3E}">
        <p14:creationId xmlns:p14="http://schemas.microsoft.com/office/powerpoint/2010/main" val="290665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Multiple SGB Populations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2171" y="1130221"/>
            <a:ext cx="3904344" cy="5046742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SGBa</a:t>
            </a:r>
            <a:r>
              <a:rPr lang="en-US" dirty="0">
                <a:solidFill>
                  <a:schemeClr val="bg1"/>
                </a:solidFill>
              </a:rPr>
              <a:t> stars look </a:t>
            </a:r>
            <a:r>
              <a:rPr lang="en-US" i="1" dirty="0">
                <a:solidFill>
                  <a:schemeClr val="bg1"/>
                </a:solidFill>
              </a:rPr>
              <a:t>somewhat</a:t>
            </a:r>
            <a:r>
              <a:rPr lang="en-US" dirty="0">
                <a:solidFill>
                  <a:schemeClr val="bg1"/>
                </a:solidFill>
              </a:rPr>
              <a:t> like the </a:t>
            </a:r>
            <a:r>
              <a:rPr lang="en-US" dirty="0" err="1">
                <a:solidFill>
                  <a:schemeClr val="bg1"/>
                </a:solidFill>
              </a:rPr>
              <a:t>MSa</a:t>
            </a:r>
            <a:r>
              <a:rPr lang="en-US" dirty="0">
                <a:solidFill>
                  <a:schemeClr val="bg1"/>
                </a:solidFill>
              </a:rPr>
              <a:t> stars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But that doesn’t mean we’ve found a match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gives the authors the power to begin with the idea that these SGB populations correspond to the MS ones?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077" y="1336245"/>
            <a:ext cx="7033979" cy="49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4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Multiple RGB Populations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2170" y="1130221"/>
            <a:ext cx="11261537" cy="50467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Previous observations show a large spread in the </a:t>
            </a:r>
            <a:r>
              <a:rPr lang="en-US" dirty="0" err="1">
                <a:solidFill>
                  <a:schemeClr val="bg1"/>
                </a:solidFill>
              </a:rPr>
              <a:t>Stromgren</a:t>
            </a:r>
            <a:r>
              <a:rPr lang="en-US" dirty="0">
                <a:solidFill>
                  <a:schemeClr val="bg1"/>
                </a:solidFill>
              </a:rPr>
              <a:t> index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c_y</a:t>
            </a:r>
            <a:r>
              <a:rPr lang="en-US" dirty="0">
                <a:solidFill>
                  <a:schemeClr val="bg1"/>
                </a:solidFill>
              </a:rPr>
              <a:t> = ( u - v - b + y)</a:t>
            </a:r>
          </a:p>
          <a:p>
            <a:r>
              <a:rPr lang="en-US" dirty="0">
                <a:solidFill>
                  <a:schemeClr val="bg1"/>
                </a:solidFill>
              </a:rPr>
              <a:t>CMDs used earlier show three RGBs</a:t>
            </a:r>
          </a:p>
          <a:p>
            <a:r>
              <a:rPr lang="en-US" dirty="0">
                <a:solidFill>
                  <a:schemeClr val="bg1"/>
                </a:solidFill>
              </a:rPr>
              <a:t>Three populations separated again “by hand”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Proven later in the paper to follow certain color relations</a:t>
            </a:r>
          </a:p>
          <a:p>
            <a:r>
              <a:rPr lang="en-US" dirty="0">
                <a:solidFill>
                  <a:schemeClr val="bg1"/>
                </a:solidFill>
              </a:rPr>
              <a:t>Small numbers of RGB stars make statistics difficult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32" y="3879014"/>
            <a:ext cx="5538466" cy="2864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938" y="3879013"/>
            <a:ext cx="5746519" cy="28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77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Multiple RGB Populations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2170" y="1130221"/>
            <a:ext cx="11261537" cy="5046742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“All methods applied thus far to the MS and RGB yield very similar fractions of the a, b, and c populations, suggesting an association between the MS and RGB for the three populations.”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Here again, when trying to connect the populations from different initial masses to each other, there’s a bit of qualitative fudging.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Is there a better way to measure the change in ridge-line with color/metallicity to find these populations than separating them by eye and then making generalizations?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73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Modelling the Populations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2170" y="1130221"/>
            <a:ext cx="11261537" cy="50467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If all these populations in different stellar lifetime phases </a:t>
            </a:r>
            <a:r>
              <a:rPr lang="en-US" i="1" dirty="0">
                <a:solidFill>
                  <a:schemeClr val="bg1"/>
                </a:solidFill>
              </a:rPr>
              <a:t>are </a:t>
            </a:r>
            <a:r>
              <a:rPr lang="en-US" dirty="0">
                <a:solidFill>
                  <a:schemeClr val="bg1"/>
                </a:solidFill>
              </a:rPr>
              <a:t>the same three populations, then we turn to what makes them different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Helium and light-element abundances</a:t>
            </a:r>
          </a:p>
          <a:p>
            <a:r>
              <a:rPr lang="en-US" dirty="0">
                <a:solidFill>
                  <a:schemeClr val="bg1"/>
                </a:solidFill>
              </a:rPr>
              <a:t>Taking note of established element correlations, make isochrones with different fits for the three populations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Option I: same chemical composition same different helium abundance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Option II: different chemical composition and same helium abundance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Option III: different chemical composition and helium abundance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30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Modelling the Populations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2170" y="1130221"/>
            <a:ext cx="11261537" cy="50467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Only Option III, varying both helium and chemical abundances, can account for the high difference in color between MSc and the other two populations on the blue end.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75" y="2631728"/>
            <a:ext cx="7889954" cy="40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1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Modelling the Populations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2170" y="1130221"/>
            <a:ext cx="11261537" cy="50467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Because Option III can pretty well model the actual differences in the MS and RGB populations, the authors can conclude that all the populations are continuous.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So why did they have this half-baked explanation for them in the first place? </a:t>
            </a:r>
          </a:p>
          <a:p>
            <a:r>
              <a:rPr lang="en-US" dirty="0">
                <a:solidFill>
                  <a:schemeClr val="bg1"/>
                </a:solidFill>
              </a:rPr>
              <a:t>There is also no radial difference in the relative abundance of the populations.</a:t>
            </a:r>
          </a:p>
        </p:txBody>
      </p:sp>
    </p:spTree>
    <p:extLst>
      <p:ext uri="{BB962C8B-B14F-4D97-AF65-F5344CB8AC3E}">
        <p14:creationId xmlns:p14="http://schemas.microsoft.com/office/powerpoint/2010/main" val="351341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So what causes these populations?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2170" y="1130221"/>
            <a:ext cx="11261537" cy="50467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authors offer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“the most straightforward explanation”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Pop a was the first stellar group born from the Galactic halo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 b and Pop c formed from the partially-processed material of large Pop a stars that enriched the environment</a:t>
            </a:r>
          </a:p>
          <a:p>
            <a:pPr lvl="2"/>
            <a:r>
              <a:rPr lang="en-US" dirty="0">
                <a:solidFill>
                  <a:srgbClr val="FF7C80"/>
                </a:solidFill>
              </a:rPr>
              <a:t>But what differentiates Pop b and Pop c other than helium abundance? No answer in the paper!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There is still an intrinsic spread within each group</a:t>
            </a:r>
          </a:p>
          <a:p>
            <a:r>
              <a:rPr lang="en-US" dirty="0">
                <a:solidFill>
                  <a:schemeClr val="bg1"/>
                </a:solidFill>
              </a:rPr>
              <a:t>Similar explanations have been made for other GCs.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09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Goal: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7747"/>
            <a:ext cx="10515600" cy="51092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understand the quality of the variations in metallicity and elemental abundances in globular clusters.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Gradient? Modality? Radial dependence? etc.</a:t>
            </a:r>
          </a:p>
          <a:p>
            <a:r>
              <a:rPr lang="en-US" dirty="0">
                <a:solidFill>
                  <a:schemeClr val="bg1"/>
                </a:solidFill>
              </a:rPr>
              <a:t>Find different populations in main sequence, sub-giant, red-giant, and horizontal branches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 they match up? Is there population continuity through mass?</a:t>
            </a:r>
          </a:p>
          <a:p>
            <a:r>
              <a:rPr lang="en-US" dirty="0">
                <a:solidFill>
                  <a:schemeClr val="bg1"/>
                </a:solidFill>
              </a:rPr>
              <a:t>Look at NGC 6752 in a bunch of HST bands and try to uncover the populations and associated element abundances</a:t>
            </a:r>
          </a:p>
        </p:txBody>
      </p:sp>
    </p:spTree>
    <p:extLst>
      <p:ext uri="{BB962C8B-B14F-4D97-AF65-F5344CB8AC3E}">
        <p14:creationId xmlns:p14="http://schemas.microsoft.com/office/powerpoint/2010/main" val="228333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“It is a truth universally acknowledged…”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7747"/>
            <a:ext cx="10515600" cy="510921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Metallicity variations within GCs have been known for a long 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Their sources are the unknown part</a:t>
            </a:r>
          </a:p>
          <a:p>
            <a:r>
              <a:rPr lang="en-US" dirty="0">
                <a:solidFill>
                  <a:schemeClr val="bg1"/>
                </a:solidFill>
              </a:rPr>
              <a:t>Correlations and anti-correlations between element abundances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Helium content can also vary between clusters</a:t>
            </a:r>
          </a:p>
          <a:p>
            <a:r>
              <a:rPr lang="en-US" dirty="0">
                <a:solidFill>
                  <a:schemeClr val="bg1"/>
                </a:solidFill>
              </a:rPr>
              <a:t>Multiple MSs and SGBs have been detected in other GCs</a:t>
            </a:r>
          </a:p>
          <a:p>
            <a:r>
              <a:rPr lang="en-US" dirty="0">
                <a:solidFill>
                  <a:schemeClr val="bg1"/>
                </a:solidFill>
              </a:rPr>
              <a:t>Variations in element abundance have already been observed, though not quantified, in NGC 6752</a:t>
            </a:r>
          </a:p>
        </p:txBody>
      </p:sp>
    </p:spTree>
    <p:extLst>
      <p:ext uri="{BB962C8B-B14F-4D97-AF65-F5344CB8AC3E}">
        <p14:creationId xmlns:p14="http://schemas.microsoft.com/office/powerpoint/2010/main" val="269981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Simple CMDs Show Evidence of Multiple Populations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30221"/>
            <a:ext cx="10515600" cy="50467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At this point, it’s just by eye, but it’s kind of convincing already.</a:t>
            </a:r>
          </a:p>
          <a:p>
            <a:r>
              <a:rPr lang="en-US" dirty="0">
                <a:solidFill>
                  <a:schemeClr val="bg1"/>
                </a:solidFill>
              </a:rPr>
              <a:t>Multiple populations at every age and type.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88" y="2059059"/>
            <a:ext cx="9396844" cy="47244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2564941" y="4032587"/>
              <a:ext cx="121700" cy="1549323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5914" y="4013508"/>
                <a:ext cx="159754" cy="15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/>
              <p14:cNvContentPartPr/>
              <p14:nvPr/>
            </p14:nvContentPartPr>
            <p14:xfrm>
              <a:off x="8637585" y="3397488"/>
              <a:ext cx="1068105" cy="1054377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8512" y="3378416"/>
                <a:ext cx="1106252" cy="1092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/>
              <p14:cNvContentPartPr/>
              <p14:nvPr/>
            </p14:nvContentPartPr>
            <p14:xfrm>
              <a:off x="4150006" y="2740494"/>
              <a:ext cx="404534" cy="809065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30948" y="2721428"/>
                <a:ext cx="442650" cy="847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/>
              <p14:cNvContentPartPr/>
              <p14:nvPr/>
            </p14:nvContentPartPr>
            <p14:xfrm>
              <a:off x="7678323" y="2376732"/>
              <a:ext cx="1285670" cy="828344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59247" y="2357661"/>
                <a:ext cx="1323823" cy="8664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021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Simple CMDs Show Evidence of Multiple Populations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925" y="1130300"/>
            <a:ext cx="7392149" cy="50466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/>
              <p14:cNvContentPartPr/>
              <p14:nvPr/>
            </p14:nvContentPartPr>
            <p14:xfrm>
              <a:off x="7245890" y="1642898"/>
              <a:ext cx="461160" cy="7531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501" y="1628498"/>
                <a:ext cx="489938" cy="7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62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Multiple MS Populations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2171" y="1130221"/>
            <a:ext cx="4446420" cy="50467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Helium differences can contribute to wide MS</a:t>
            </a:r>
          </a:p>
          <a:p>
            <a:r>
              <a:rPr lang="en-US" dirty="0">
                <a:solidFill>
                  <a:schemeClr val="bg1"/>
                </a:solidFill>
              </a:rPr>
              <a:t>Divided into three populations via histograms</a:t>
            </a:r>
          </a:p>
          <a:p>
            <a:r>
              <a:rPr lang="en-US" dirty="0">
                <a:solidFill>
                  <a:schemeClr val="bg1"/>
                </a:solidFill>
              </a:rPr>
              <a:t>25% </a:t>
            </a:r>
            <a:r>
              <a:rPr lang="en-US" dirty="0" err="1">
                <a:solidFill>
                  <a:schemeClr val="bg1"/>
                </a:solidFill>
              </a:rPr>
              <a:t>MSa</a:t>
            </a:r>
            <a:r>
              <a:rPr lang="en-US" dirty="0">
                <a:solidFill>
                  <a:schemeClr val="bg1"/>
                </a:solidFill>
              </a:rPr>
              <a:t>, 31% MSc, 44% </a:t>
            </a:r>
            <a:r>
              <a:rPr lang="en-US" dirty="0" err="1">
                <a:solidFill>
                  <a:schemeClr val="bg1"/>
                </a:solidFill>
              </a:rPr>
              <a:t>MSb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But how do they change in different bands?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75" y="2280876"/>
            <a:ext cx="6886625" cy="44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3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Multiple MS Populations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" y="2096761"/>
            <a:ext cx="5962927" cy="38090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966" y="2096761"/>
            <a:ext cx="6074840" cy="38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5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Multiple MS Populations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2171" y="1130221"/>
            <a:ext cx="4446420" cy="50467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Fiducial lines shown (deviation derivation?)</a:t>
            </a:r>
          </a:p>
          <a:p>
            <a:r>
              <a:rPr lang="en-US" dirty="0" err="1">
                <a:solidFill>
                  <a:schemeClr val="bg1"/>
                </a:solidFill>
              </a:rPr>
              <a:t>MSa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MSb</a:t>
            </a:r>
            <a:r>
              <a:rPr lang="en-US" dirty="0">
                <a:solidFill>
                  <a:schemeClr val="bg1"/>
                </a:solidFill>
              </a:rPr>
              <a:t> track each other very closely in most simple color comparisons, but not all!</a:t>
            </a:r>
          </a:p>
          <a:p>
            <a:r>
              <a:rPr lang="en-US" dirty="0">
                <a:solidFill>
                  <a:schemeClr val="bg1"/>
                </a:solidFill>
              </a:rPr>
              <a:t>Wider color baseline – wider separation between MSc and </a:t>
            </a:r>
            <a:r>
              <a:rPr lang="en-US" dirty="0" err="1">
                <a:solidFill>
                  <a:schemeClr val="bg1"/>
                </a:solidFill>
              </a:rPr>
              <a:t>MSb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75" y="971196"/>
            <a:ext cx="6654810" cy="57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71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6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Multiple SGB Populations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2171" y="1130221"/>
            <a:ext cx="3904344" cy="50467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Previous analysis found a spread in SGB in U magnitude with different concentrations.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paper disagrees with that assessment, but still finds three populations “by eye.”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 these populations </a:t>
            </a:r>
            <a:r>
              <a:rPr lang="en-US" dirty="0" err="1">
                <a:solidFill>
                  <a:schemeClr val="bg1"/>
                </a:solidFill>
              </a:rPr>
              <a:t>realllllly</a:t>
            </a:r>
            <a:r>
              <a:rPr lang="en-US" dirty="0">
                <a:solidFill>
                  <a:schemeClr val="bg1"/>
                </a:solidFill>
              </a:rPr>
              <a:t> match up with the MS populations?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515" y="1511063"/>
            <a:ext cx="7489371" cy="50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83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752</Words>
  <Application>Microsoft Office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Metallicity Variations in Globular Clusters  Milone et al. 2013 – “A WFC3/HST View of the Three Stellar Populations in the Globular Cluster NGC 6752”</vt:lpstr>
      <vt:lpstr>Goal:</vt:lpstr>
      <vt:lpstr>“It is a truth universally acknowledged…”</vt:lpstr>
      <vt:lpstr>Simple CMDs Show Evidence of Multiple Populations</vt:lpstr>
      <vt:lpstr>Simple CMDs Show Evidence of Multiple Populations</vt:lpstr>
      <vt:lpstr>Multiple MS Populations</vt:lpstr>
      <vt:lpstr>Multiple MS Populations</vt:lpstr>
      <vt:lpstr>Multiple MS Populations</vt:lpstr>
      <vt:lpstr>Multiple SGB Populations</vt:lpstr>
      <vt:lpstr>Multiple SGB Populations</vt:lpstr>
      <vt:lpstr>Multiple RGB Populations</vt:lpstr>
      <vt:lpstr>Multiple RGB Populations</vt:lpstr>
      <vt:lpstr>Modelling the Populations</vt:lpstr>
      <vt:lpstr>Modelling the Populations</vt:lpstr>
      <vt:lpstr>Modelling the Populations</vt:lpstr>
      <vt:lpstr>So what causes these populations?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Genecov</dc:creator>
  <cp:lastModifiedBy>Max Genecov</cp:lastModifiedBy>
  <cp:revision>23</cp:revision>
  <dcterms:created xsi:type="dcterms:W3CDTF">2016-10-05T03:20:47Z</dcterms:created>
  <dcterms:modified xsi:type="dcterms:W3CDTF">2016-10-10T17:15:30Z</dcterms:modified>
</cp:coreProperties>
</file>